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3" r:id="rId4"/>
  </p:sldMasterIdLst>
  <p:sldIdLst>
    <p:sldId id="256" r:id="rId5"/>
    <p:sldId id="257" r:id="rId6"/>
    <p:sldId id="258" r:id="rId7"/>
    <p:sldId id="275" r:id="rId8"/>
    <p:sldId id="259" r:id="rId9"/>
    <p:sldId id="260" r:id="rId10"/>
    <p:sldId id="270" r:id="rId11"/>
    <p:sldId id="274" r:id="rId12"/>
    <p:sldId id="261" r:id="rId13"/>
    <p:sldId id="262" r:id="rId14"/>
    <p:sldId id="267" r:id="rId15"/>
    <p:sldId id="263" r:id="rId16"/>
    <p:sldId id="264" r:id="rId17"/>
    <p:sldId id="26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p:scale>
          <a:sx n="50" d="100"/>
          <a:sy n="50" d="100"/>
        </p:scale>
        <p:origin x="1184"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B42302-32A0-44C4-8748-CF00F93F8AC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002C493-B360-448D-9070-BB43485900CD}">
      <dgm:prSet/>
      <dgm:spPr/>
      <dgm:t>
        <a:bodyPr/>
        <a:lstStyle/>
        <a:p>
          <a:r>
            <a:rPr lang="nl-NL"/>
            <a:t>Werken aan CAR ; eerder gehad; rode draad!!!!! </a:t>
          </a:r>
          <a:endParaRPr lang="en-US"/>
        </a:p>
      </dgm:t>
    </dgm:pt>
    <dgm:pt modelId="{00356552-8251-4E19-982D-F4B303C9658E}" type="parTrans" cxnId="{96C94BF3-11FE-469B-AC4A-DF1DE2C9D7BE}">
      <dgm:prSet/>
      <dgm:spPr/>
      <dgm:t>
        <a:bodyPr/>
        <a:lstStyle/>
        <a:p>
          <a:endParaRPr lang="en-US"/>
        </a:p>
      </dgm:t>
    </dgm:pt>
    <dgm:pt modelId="{585D0AC1-D923-479A-A96D-CEECABC2FBED}" type="sibTrans" cxnId="{96C94BF3-11FE-469B-AC4A-DF1DE2C9D7BE}">
      <dgm:prSet/>
      <dgm:spPr/>
      <dgm:t>
        <a:bodyPr/>
        <a:lstStyle/>
        <a:p>
          <a:endParaRPr lang="en-US"/>
        </a:p>
      </dgm:t>
    </dgm:pt>
    <dgm:pt modelId="{878E3909-63E5-4FCE-992B-38C0FE21D9E2}">
      <dgm:prSet/>
      <dgm:spPr/>
      <dgm:t>
        <a:bodyPr/>
        <a:lstStyle/>
        <a:p>
          <a:r>
            <a:rPr lang="nl-NL"/>
            <a:t>1. Com……………….            Kén gevoel geven dat ze iets kunnen; aansluiten op hun ontwikkeling en hun naaste ontwikkeling.</a:t>
          </a:r>
          <a:endParaRPr lang="en-US"/>
        </a:p>
      </dgm:t>
    </dgm:pt>
    <dgm:pt modelId="{1DF0D78E-4757-4C3C-88FE-083D0A0935ED}" type="parTrans" cxnId="{A6EEA66B-A905-4EE9-8C62-517BD7FAFDC1}">
      <dgm:prSet/>
      <dgm:spPr/>
      <dgm:t>
        <a:bodyPr/>
        <a:lstStyle/>
        <a:p>
          <a:endParaRPr lang="en-US"/>
        </a:p>
      </dgm:t>
    </dgm:pt>
    <dgm:pt modelId="{0F42B67F-212A-4374-8D04-D343DDA7246C}" type="sibTrans" cxnId="{A6EEA66B-A905-4EE9-8C62-517BD7FAFDC1}">
      <dgm:prSet/>
      <dgm:spPr/>
      <dgm:t>
        <a:bodyPr/>
        <a:lstStyle/>
        <a:p>
          <a:endParaRPr lang="en-US"/>
        </a:p>
      </dgm:t>
    </dgm:pt>
    <dgm:pt modelId="{5A1BEDC4-EEEB-4E6B-9F6D-445C63760704}">
      <dgm:prSet/>
      <dgm:spPr/>
      <dgm:t>
        <a:bodyPr/>
        <a:lstStyle/>
        <a:p>
          <a:r>
            <a:rPr lang="nl-NL"/>
            <a:t>2. Aut………………              Geef kén materialen / spelsituaties waarbij ze zelf problemen kunnen oplossen / creatief bezig zijn, laat ze keuze’s maken.</a:t>
          </a:r>
          <a:endParaRPr lang="en-US"/>
        </a:p>
      </dgm:t>
    </dgm:pt>
    <dgm:pt modelId="{ABBEC816-2DF6-4171-92A0-F31376ECEBC0}" type="parTrans" cxnId="{C454502B-5BB0-4363-8B1B-BF4E1BFEE2B2}">
      <dgm:prSet/>
      <dgm:spPr/>
      <dgm:t>
        <a:bodyPr/>
        <a:lstStyle/>
        <a:p>
          <a:endParaRPr lang="en-US"/>
        </a:p>
      </dgm:t>
    </dgm:pt>
    <dgm:pt modelId="{02AEEC32-D60F-4607-8E36-E19940AC88AE}" type="sibTrans" cxnId="{C454502B-5BB0-4363-8B1B-BF4E1BFEE2B2}">
      <dgm:prSet/>
      <dgm:spPr/>
      <dgm:t>
        <a:bodyPr/>
        <a:lstStyle/>
        <a:p>
          <a:endParaRPr lang="en-US"/>
        </a:p>
      </dgm:t>
    </dgm:pt>
    <dgm:pt modelId="{C621CB6E-B542-4B7D-87DD-E8EB1CAB6A8E}">
      <dgm:prSet/>
      <dgm:spPr/>
      <dgm:t>
        <a:bodyPr/>
        <a:lstStyle/>
        <a:p>
          <a:r>
            <a:rPr lang="nl-NL"/>
            <a:t>3. Re…………………….    Ieder mens, dus ook een kind groeit met goede onderlinge interactie / interventie; veiligheid &amp; vertrouwen! </a:t>
          </a:r>
          <a:endParaRPr lang="en-US"/>
        </a:p>
      </dgm:t>
    </dgm:pt>
    <dgm:pt modelId="{1FABD7A6-65F8-4B3D-86E0-151178A57F0B}" type="parTrans" cxnId="{EFF2486F-E375-4901-84EB-77E3A6792D62}">
      <dgm:prSet/>
      <dgm:spPr/>
      <dgm:t>
        <a:bodyPr/>
        <a:lstStyle/>
        <a:p>
          <a:endParaRPr lang="en-US"/>
        </a:p>
      </dgm:t>
    </dgm:pt>
    <dgm:pt modelId="{6F125DFE-E78F-438A-BFE3-F8E6A9A43E4A}" type="sibTrans" cxnId="{EFF2486F-E375-4901-84EB-77E3A6792D62}">
      <dgm:prSet/>
      <dgm:spPr/>
      <dgm:t>
        <a:bodyPr/>
        <a:lstStyle/>
        <a:p>
          <a:endParaRPr lang="en-US"/>
        </a:p>
      </dgm:t>
    </dgm:pt>
    <dgm:pt modelId="{BB4F0D2B-CBBA-4700-8540-F2FEE7A79F00}" type="pres">
      <dgm:prSet presAssocID="{A2B42302-32A0-44C4-8748-CF00F93F8ACE}" presName="linear" presStyleCnt="0">
        <dgm:presLayoutVars>
          <dgm:animLvl val="lvl"/>
          <dgm:resizeHandles val="exact"/>
        </dgm:presLayoutVars>
      </dgm:prSet>
      <dgm:spPr/>
    </dgm:pt>
    <dgm:pt modelId="{E1F93143-73E0-4DF5-9344-57C6C8A00DA5}" type="pres">
      <dgm:prSet presAssocID="{2002C493-B360-448D-9070-BB43485900CD}" presName="parentText" presStyleLbl="node1" presStyleIdx="0" presStyleCnt="4">
        <dgm:presLayoutVars>
          <dgm:chMax val="0"/>
          <dgm:bulletEnabled val="1"/>
        </dgm:presLayoutVars>
      </dgm:prSet>
      <dgm:spPr/>
    </dgm:pt>
    <dgm:pt modelId="{5BC005C1-3AF7-49EB-9A6C-1FD17EB29379}" type="pres">
      <dgm:prSet presAssocID="{585D0AC1-D923-479A-A96D-CEECABC2FBED}" presName="spacer" presStyleCnt="0"/>
      <dgm:spPr/>
    </dgm:pt>
    <dgm:pt modelId="{D852C1AD-3013-4436-80B1-DDEFD19FFDB9}" type="pres">
      <dgm:prSet presAssocID="{878E3909-63E5-4FCE-992B-38C0FE21D9E2}" presName="parentText" presStyleLbl="node1" presStyleIdx="1" presStyleCnt="4">
        <dgm:presLayoutVars>
          <dgm:chMax val="0"/>
          <dgm:bulletEnabled val="1"/>
        </dgm:presLayoutVars>
      </dgm:prSet>
      <dgm:spPr/>
    </dgm:pt>
    <dgm:pt modelId="{7F5CF683-1B1E-4DD8-97AC-745A8C4461A9}" type="pres">
      <dgm:prSet presAssocID="{0F42B67F-212A-4374-8D04-D343DDA7246C}" presName="spacer" presStyleCnt="0"/>
      <dgm:spPr/>
    </dgm:pt>
    <dgm:pt modelId="{A3E8A015-04AA-41B7-A63D-A76C6D221CFE}" type="pres">
      <dgm:prSet presAssocID="{5A1BEDC4-EEEB-4E6B-9F6D-445C63760704}" presName="parentText" presStyleLbl="node1" presStyleIdx="2" presStyleCnt="4">
        <dgm:presLayoutVars>
          <dgm:chMax val="0"/>
          <dgm:bulletEnabled val="1"/>
        </dgm:presLayoutVars>
      </dgm:prSet>
      <dgm:spPr/>
    </dgm:pt>
    <dgm:pt modelId="{7033F120-89DB-4E57-B3CC-321DBA2B2693}" type="pres">
      <dgm:prSet presAssocID="{02AEEC32-D60F-4607-8E36-E19940AC88AE}" presName="spacer" presStyleCnt="0"/>
      <dgm:spPr/>
    </dgm:pt>
    <dgm:pt modelId="{8AAE0B6D-A089-4036-8335-4AE03319384B}" type="pres">
      <dgm:prSet presAssocID="{C621CB6E-B542-4B7D-87DD-E8EB1CAB6A8E}" presName="parentText" presStyleLbl="node1" presStyleIdx="3" presStyleCnt="4">
        <dgm:presLayoutVars>
          <dgm:chMax val="0"/>
          <dgm:bulletEnabled val="1"/>
        </dgm:presLayoutVars>
      </dgm:prSet>
      <dgm:spPr/>
    </dgm:pt>
  </dgm:ptLst>
  <dgm:cxnLst>
    <dgm:cxn modelId="{955F3202-8C07-4C0C-9A10-6932BF620EB5}" type="presOf" srcId="{5A1BEDC4-EEEB-4E6B-9F6D-445C63760704}" destId="{A3E8A015-04AA-41B7-A63D-A76C6D221CFE}" srcOrd="0" destOrd="0" presId="urn:microsoft.com/office/officeart/2005/8/layout/vList2"/>
    <dgm:cxn modelId="{6412981B-A1C8-44A6-ADBF-349FD74D2087}" type="presOf" srcId="{2002C493-B360-448D-9070-BB43485900CD}" destId="{E1F93143-73E0-4DF5-9344-57C6C8A00DA5}" srcOrd="0" destOrd="0" presId="urn:microsoft.com/office/officeart/2005/8/layout/vList2"/>
    <dgm:cxn modelId="{C454502B-5BB0-4363-8B1B-BF4E1BFEE2B2}" srcId="{A2B42302-32A0-44C4-8748-CF00F93F8ACE}" destId="{5A1BEDC4-EEEB-4E6B-9F6D-445C63760704}" srcOrd="2" destOrd="0" parTransId="{ABBEC816-2DF6-4171-92A0-F31376ECEBC0}" sibTransId="{02AEEC32-D60F-4607-8E36-E19940AC88AE}"/>
    <dgm:cxn modelId="{A6EEA66B-A905-4EE9-8C62-517BD7FAFDC1}" srcId="{A2B42302-32A0-44C4-8748-CF00F93F8ACE}" destId="{878E3909-63E5-4FCE-992B-38C0FE21D9E2}" srcOrd="1" destOrd="0" parTransId="{1DF0D78E-4757-4C3C-88FE-083D0A0935ED}" sibTransId="{0F42B67F-212A-4374-8D04-D343DDA7246C}"/>
    <dgm:cxn modelId="{EFF2486F-E375-4901-84EB-77E3A6792D62}" srcId="{A2B42302-32A0-44C4-8748-CF00F93F8ACE}" destId="{C621CB6E-B542-4B7D-87DD-E8EB1CAB6A8E}" srcOrd="3" destOrd="0" parTransId="{1FABD7A6-65F8-4B3D-86E0-151178A57F0B}" sibTransId="{6F125DFE-E78F-438A-BFE3-F8E6A9A43E4A}"/>
    <dgm:cxn modelId="{AED8F0DB-FDAC-4944-A0BD-ECEBB0D1F8DD}" type="presOf" srcId="{C621CB6E-B542-4B7D-87DD-E8EB1CAB6A8E}" destId="{8AAE0B6D-A089-4036-8335-4AE03319384B}" srcOrd="0" destOrd="0" presId="urn:microsoft.com/office/officeart/2005/8/layout/vList2"/>
    <dgm:cxn modelId="{0D0619E3-9C18-479C-9041-60D016C2830E}" type="presOf" srcId="{A2B42302-32A0-44C4-8748-CF00F93F8ACE}" destId="{BB4F0D2B-CBBA-4700-8540-F2FEE7A79F00}" srcOrd="0" destOrd="0" presId="urn:microsoft.com/office/officeart/2005/8/layout/vList2"/>
    <dgm:cxn modelId="{96C94BF3-11FE-469B-AC4A-DF1DE2C9D7BE}" srcId="{A2B42302-32A0-44C4-8748-CF00F93F8ACE}" destId="{2002C493-B360-448D-9070-BB43485900CD}" srcOrd="0" destOrd="0" parTransId="{00356552-8251-4E19-982D-F4B303C9658E}" sibTransId="{585D0AC1-D923-479A-A96D-CEECABC2FBED}"/>
    <dgm:cxn modelId="{660EA7F9-1685-446C-8A1E-FD74430BDACD}" type="presOf" srcId="{878E3909-63E5-4FCE-992B-38C0FE21D9E2}" destId="{D852C1AD-3013-4436-80B1-DDEFD19FFDB9}" srcOrd="0" destOrd="0" presId="urn:microsoft.com/office/officeart/2005/8/layout/vList2"/>
    <dgm:cxn modelId="{C5FD7DD1-C196-4BD0-953C-1B795D5978DA}" type="presParOf" srcId="{BB4F0D2B-CBBA-4700-8540-F2FEE7A79F00}" destId="{E1F93143-73E0-4DF5-9344-57C6C8A00DA5}" srcOrd="0" destOrd="0" presId="urn:microsoft.com/office/officeart/2005/8/layout/vList2"/>
    <dgm:cxn modelId="{06B0BD31-4C99-4354-AB81-D8B1CB3D053E}" type="presParOf" srcId="{BB4F0D2B-CBBA-4700-8540-F2FEE7A79F00}" destId="{5BC005C1-3AF7-49EB-9A6C-1FD17EB29379}" srcOrd="1" destOrd="0" presId="urn:microsoft.com/office/officeart/2005/8/layout/vList2"/>
    <dgm:cxn modelId="{2FE2415D-8D6E-4724-B452-2F23FB2B03A0}" type="presParOf" srcId="{BB4F0D2B-CBBA-4700-8540-F2FEE7A79F00}" destId="{D852C1AD-3013-4436-80B1-DDEFD19FFDB9}" srcOrd="2" destOrd="0" presId="urn:microsoft.com/office/officeart/2005/8/layout/vList2"/>
    <dgm:cxn modelId="{7C652B63-576F-44C8-9D7F-E39C89D9D9FA}" type="presParOf" srcId="{BB4F0D2B-CBBA-4700-8540-F2FEE7A79F00}" destId="{7F5CF683-1B1E-4DD8-97AC-745A8C4461A9}" srcOrd="3" destOrd="0" presId="urn:microsoft.com/office/officeart/2005/8/layout/vList2"/>
    <dgm:cxn modelId="{B1DDF831-D6AA-4F67-ADE4-7B4FCE3F948B}" type="presParOf" srcId="{BB4F0D2B-CBBA-4700-8540-F2FEE7A79F00}" destId="{A3E8A015-04AA-41B7-A63D-A76C6D221CFE}" srcOrd="4" destOrd="0" presId="urn:microsoft.com/office/officeart/2005/8/layout/vList2"/>
    <dgm:cxn modelId="{F3E507B9-7254-4D83-811E-21C9CF73848C}" type="presParOf" srcId="{BB4F0D2B-CBBA-4700-8540-F2FEE7A79F00}" destId="{7033F120-89DB-4E57-B3CC-321DBA2B2693}" srcOrd="5" destOrd="0" presId="urn:microsoft.com/office/officeart/2005/8/layout/vList2"/>
    <dgm:cxn modelId="{4BC4FE95-286D-4181-BA62-EB2B9017A707}" type="presParOf" srcId="{BB4F0D2B-CBBA-4700-8540-F2FEE7A79F00}" destId="{8AAE0B6D-A089-4036-8335-4AE03319384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93143-73E0-4DF5-9344-57C6C8A00DA5}">
      <dsp:nvSpPr>
        <dsp:cNvPr id="0" name=""/>
        <dsp:cNvSpPr/>
      </dsp:nvSpPr>
      <dsp:spPr>
        <a:xfrm>
          <a:off x="0" y="29050"/>
          <a:ext cx="6451943" cy="1061406"/>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Werken aan CAR ; eerder gehad; rode draad!!!!! </a:t>
          </a:r>
          <a:endParaRPr lang="en-US" sz="1900" kern="1200"/>
        </a:p>
      </dsp:txBody>
      <dsp:txXfrm>
        <a:off x="51814" y="80864"/>
        <a:ext cx="6348315" cy="957778"/>
      </dsp:txXfrm>
    </dsp:sp>
    <dsp:sp modelId="{D852C1AD-3013-4436-80B1-DDEFD19FFDB9}">
      <dsp:nvSpPr>
        <dsp:cNvPr id="0" name=""/>
        <dsp:cNvSpPr/>
      </dsp:nvSpPr>
      <dsp:spPr>
        <a:xfrm>
          <a:off x="0" y="1145176"/>
          <a:ext cx="6451943" cy="1061406"/>
        </a:xfrm>
        <a:prstGeom prst="roundRect">
          <a:avLst/>
        </a:prstGeom>
        <a:solidFill>
          <a:schemeClr val="accent2">
            <a:hueOff val="-477861"/>
            <a:satOff val="-11515"/>
            <a:lumOff val="-692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1. Com……………….            Kén gevoel geven dat ze iets kunnen; aansluiten op hun ontwikkeling en hun naaste ontwikkeling.</a:t>
          </a:r>
          <a:endParaRPr lang="en-US" sz="1900" kern="1200"/>
        </a:p>
      </dsp:txBody>
      <dsp:txXfrm>
        <a:off x="51814" y="1196990"/>
        <a:ext cx="6348315" cy="957778"/>
      </dsp:txXfrm>
    </dsp:sp>
    <dsp:sp modelId="{A3E8A015-04AA-41B7-A63D-A76C6D221CFE}">
      <dsp:nvSpPr>
        <dsp:cNvPr id="0" name=""/>
        <dsp:cNvSpPr/>
      </dsp:nvSpPr>
      <dsp:spPr>
        <a:xfrm>
          <a:off x="0" y="2261303"/>
          <a:ext cx="6451943" cy="1061406"/>
        </a:xfrm>
        <a:prstGeom prst="roundRect">
          <a:avLst/>
        </a:prstGeom>
        <a:solidFill>
          <a:schemeClr val="accent2">
            <a:hueOff val="-955721"/>
            <a:satOff val="-23029"/>
            <a:lumOff val="-1385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2. Aut………………              Geef kén materialen / spelsituaties waarbij ze zelf problemen kunnen oplossen / creatief bezig zijn, laat ze keuze’s maken.</a:t>
          </a:r>
          <a:endParaRPr lang="en-US" sz="1900" kern="1200"/>
        </a:p>
      </dsp:txBody>
      <dsp:txXfrm>
        <a:off x="51814" y="2313117"/>
        <a:ext cx="6348315" cy="957778"/>
      </dsp:txXfrm>
    </dsp:sp>
    <dsp:sp modelId="{8AAE0B6D-A089-4036-8335-4AE03319384B}">
      <dsp:nvSpPr>
        <dsp:cNvPr id="0" name=""/>
        <dsp:cNvSpPr/>
      </dsp:nvSpPr>
      <dsp:spPr>
        <a:xfrm>
          <a:off x="0" y="3377430"/>
          <a:ext cx="6451943" cy="1061406"/>
        </a:xfrm>
        <a:prstGeom prst="roundRect">
          <a:avLst/>
        </a:prstGeom>
        <a:solidFill>
          <a:schemeClr val="accent2">
            <a:hueOff val="-1433582"/>
            <a:satOff val="-34544"/>
            <a:lumOff val="-2078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3. Re…………………….    Ieder mens, dus ook een kind groeit met goede onderlinge interactie / interventie; veiligheid &amp; vertrouwen! </a:t>
          </a:r>
          <a:endParaRPr lang="en-US" sz="1900" kern="1200"/>
        </a:p>
      </dsp:txBody>
      <dsp:txXfrm>
        <a:off x="51814" y="3429244"/>
        <a:ext cx="6348315" cy="9577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nl-NL"/>
              <a:t>Klik om stijl te bewerken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6D22F896-40B5-4ADD-8801-0D06FADFA095}" type="slidenum">
              <a:rPr lang="en-US" smtClean="0"/>
              <a:t>‹nr.›</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8363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099526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6865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575398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nl-NL"/>
              <a:t>Klik om stijl te bewerken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9562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596576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52480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57331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1142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stijl te bewerken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052041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stijl te bewerken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37300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8A87A34-81AB-432B-8DAE-1953F412C126}" type="datetimeFigureOut">
              <a:rPr lang="en-US" smtClean="0"/>
              <a:pPr/>
              <a:t>8/10/2022</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35400519"/>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Kh89lQcu5L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carrieretijger.nl/functioneren/samenwerken/sociale-vaardigheden/beinvloeden/axenroo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wNvkI7D1me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414033D-8052-45FD-8916-ACB912C24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DCB7FEA3-D736-481C-B6BD-86B42575F43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323114"/>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p:nvPr>
        </p:nvSpPr>
        <p:spPr>
          <a:xfrm>
            <a:off x="1109980" y="3895344"/>
            <a:ext cx="9966960" cy="1490472"/>
          </a:xfrm>
        </p:spPr>
        <p:txBody>
          <a:bodyPr>
            <a:normAutofit/>
          </a:bodyPr>
          <a:lstStyle/>
          <a:p>
            <a:r>
              <a:rPr lang="nl-NL" sz="5000">
                <a:solidFill>
                  <a:schemeClr val="bg1"/>
                </a:solidFill>
              </a:rPr>
              <a:t>Sociale –en emotionele ontwikkeling </a:t>
            </a:r>
          </a:p>
        </p:txBody>
      </p:sp>
      <p:sp>
        <p:nvSpPr>
          <p:cNvPr id="3" name="Ondertitel 2"/>
          <p:cNvSpPr>
            <a:spLocks noGrp="1"/>
          </p:cNvSpPr>
          <p:nvPr>
            <p:ph type="subTitle" idx="1"/>
          </p:nvPr>
        </p:nvSpPr>
        <p:spPr>
          <a:xfrm>
            <a:off x="1709530" y="5458949"/>
            <a:ext cx="8767860" cy="721416"/>
          </a:xfrm>
        </p:spPr>
        <p:txBody>
          <a:bodyPr>
            <a:normAutofit/>
          </a:bodyPr>
          <a:lstStyle/>
          <a:p>
            <a:r>
              <a:rPr lang="nl-NL" sz="2000">
                <a:solidFill>
                  <a:schemeClr val="bg1"/>
                </a:solidFill>
              </a:rPr>
              <a:t>Vve periode 3 </a:t>
            </a:r>
          </a:p>
        </p:txBody>
      </p:sp>
      <p:pic>
        <p:nvPicPr>
          <p:cNvPr id="4" name="Afbeelding 3">
            <a:extLst>
              <a:ext uri="{FF2B5EF4-FFF2-40B4-BE49-F238E27FC236}">
                <a16:creationId xmlns:a16="http://schemas.microsoft.com/office/drawing/2014/main" id="{5B997163-AA32-4F3C-8AEB-FDE66CA5703A}"/>
              </a:ext>
            </a:extLst>
          </p:cNvPr>
          <p:cNvPicPr>
            <a:picLocks noChangeAspect="1"/>
          </p:cNvPicPr>
          <p:nvPr/>
        </p:nvPicPr>
        <p:blipFill rotWithShape="1">
          <a:blip r:embed="rId2"/>
          <a:srcRect b="9682"/>
          <a:stretch/>
        </p:blipFill>
        <p:spPr>
          <a:xfrm>
            <a:off x="3766820" y="838090"/>
            <a:ext cx="4653280" cy="2796733"/>
          </a:xfrm>
          <a:prstGeom prst="rect">
            <a:avLst/>
          </a:prstGeom>
        </p:spPr>
      </p:pic>
    </p:spTree>
    <p:extLst>
      <p:ext uri="{BB962C8B-B14F-4D97-AF65-F5344CB8AC3E}">
        <p14:creationId xmlns:p14="http://schemas.microsoft.com/office/powerpoint/2010/main" val="305209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43000" y="609600"/>
            <a:ext cx="9875520" cy="838200"/>
          </a:xfrm>
        </p:spPr>
        <p:txBody>
          <a:bodyPr>
            <a:normAutofit fontScale="90000"/>
          </a:bodyPr>
          <a:lstStyle/>
          <a:p>
            <a:r>
              <a:rPr lang="nl-NL" dirty="0"/>
              <a:t>Omgevingsfactoren</a:t>
            </a:r>
            <a:br>
              <a:rPr lang="nl-NL" dirty="0"/>
            </a:br>
            <a:endParaRPr lang="nl-NL" dirty="0"/>
          </a:p>
        </p:txBody>
      </p:sp>
      <p:sp>
        <p:nvSpPr>
          <p:cNvPr id="3" name="Tijdelijke aanduiding voor inhoud 2"/>
          <p:cNvSpPr>
            <a:spLocks noGrp="1"/>
          </p:cNvSpPr>
          <p:nvPr>
            <p:ph idx="1"/>
          </p:nvPr>
        </p:nvSpPr>
        <p:spPr>
          <a:xfrm>
            <a:off x="1158240" y="3949700"/>
            <a:ext cx="9875520" cy="2595034"/>
          </a:xfrm>
        </p:spPr>
        <p:txBody>
          <a:bodyPr>
            <a:normAutofit fontScale="70000" lnSpcReduction="20000"/>
          </a:bodyPr>
          <a:lstStyle/>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r>
              <a:rPr lang="nl-NL" sz="2800" dirty="0"/>
              <a:t>Een ruzie tussen een tweeling; Wat leren deze kinderen hier vanuit hun omgeving? Zou dit</a:t>
            </a:r>
          </a:p>
          <a:p>
            <a:pPr marL="0" indent="0">
              <a:buNone/>
            </a:pPr>
            <a:r>
              <a:rPr lang="nl-NL" sz="2800" dirty="0"/>
              <a:t>Bij een andere ouder hetzelfde zijn?</a:t>
            </a:r>
          </a:p>
          <a:p>
            <a:pPr marL="0" indent="0">
              <a:buNone/>
            </a:pPr>
            <a:r>
              <a:rPr lang="nl-NL" dirty="0">
                <a:hlinkClick r:id="rId2"/>
              </a:rPr>
              <a:t>Quinten en Jasper maken ruzie</a:t>
            </a:r>
            <a:endParaRPr lang="nl-NL" dirty="0"/>
          </a:p>
        </p:txBody>
      </p:sp>
      <p:sp>
        <p:nvSpPr>
          <p:cNvPr id="5" name="Tekstvak 4">
            <a:extLst>
              <a:ext uri="{FF2B5EF4-FFF2-40B4-BE49-F238E27FC236}">
                <a16:creationId xmlns:a16="http://schemas.microsoft.com/office/drawing/2014/main" id="{CCC642CB-8AB9-4B97-A9DF-756721D762C6}"/>
              </a:ext>
            </a:extLst>
          </p:cNvPr>
          <p:cNvSpPr txBox="1"/>
          <p:nvPr/>
        </p:nvSpPr>
        <p:spPr>
          <a:xfrm>
            <a:off x="1143000" y="1463070"/>
            <a:ext cx="9684574" cy="1569660"/>
          </a:xfrm>
          <a:prstGeom prst="rect">
            <a:avLst/>
          </a:prstGeom>
          <a:noFill/>
        </p:spPr>
        <p:txBody>
          <a:bodyPr wrap="none" rtlCol="0">
            <a:spAutoFit/>
          </a:bodyPr>
          <a:lstStyle/>
          <a:p>
            <a:r>
              <a:rPr lang="nl-NL" sz="2400" dirty="0"/>
              <a:t>Kinderen ontwikkelen zich sociaal emotioneel in relatie met hun omgeving:</a:t>
            </a:r>
          </a:p>
          <a:p>
            <a:pPr marL="342900" indent="-342900">
              <a:buFontTx/>
              <a:buChar char="-"/>
            </a:pPr>
            <a:r>
              <a:rPr lang="nl-NL" sz="2400" dirty="0"/>
              <a:t>Andere kinderen</a:t>
            </a:r>
          </a:p>
          <a:p>
            <a:pPr marL="342900" indent="-342900">
              <a:buFontTx/>
              <a:buChar char="-"/>
            </a:pPr>
            <a:r>
              <a:rPr lang="nl-NL" sz="2400" dirty="0"/>
              <a:t>Hun ouders en familie</a:t>
            </a:r>
          </a:p>
          <a:p>
            <a:pPr marL="342900" indent="-342900">
              <a:buFontTx/>
              <a:buChar char="-"/>
            </a:pPr>
            <a:r>
              <a:rPr lang="nl-NL" sz="2400" dirty="0"/>
              <a:t>Professionals</a:t>
            </a:r>
          </a:p>
        </p:txBody>
      </p:sp>
      <p:pic>
        <p:nvPicPr>
          <p:cNvPr id="6" name="Afbeelding 5">
            <a:extLst>
              <a:ext uri="{FF2B5EF4-FFF2-40B4-BE49-F238E27FC236}">
                <a16:creationId xmlns:a16="http://schemas.microsoft.com/office/drawing/2014/main" id="{BDCDE84A-7B75-4D99-9387-FAEA11C63CEB}"/>
              </a:ext>
            </a:extLst>
          </p:cNvPr>
          <p:cNvPicPr>
            <a:picLocks noChangeAspect="1"/>
          </p:cNvPicPr>
          <p:nvPr/>
        </p:nvPicPr>
        <p:blipFill>
          <a:blip r:embed="rId3"/>
          <a:stretch>
            <a:fillRect/>
          </a:stretch>
        </p:blipFill>
        <p:spPr>
          <a:xfrm>
            <a:off x="6524624" y="2215168"/>
            <a:ext cx="5426075" cy="2713038"/>
          </a:xfrm>
          <a:prstGeom prst="rect">
            <a:avLst/>
          </a:prstGeom>
        </p:spPr>
      </p:pic>
    </p:spTree>
    <p:extLst>
      <p:ext uri="{BB962C8B-B14F-4D97-AF65-F5344CB8AC3E}">
        <p14:creationId xmlns:p14="http://schemas.microsoft.com/office/powerpoint/2010/main" val="1701135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53145" y="609599"/>
            <a:ext cx="3364378" cy="5606143"/>
          </a:xfrm>
        </p:spPr>
        <p:txBody>
          <a:bodyPr>
            <a:normAutofit/>
          </a:bodyPr>
          <a:lstStyle/>
          <a:p>
            <a:r>
              <a:rPr lang="nl-NL" sz="4800"/>
              <a:t>Hoe krijgt een kind dit? </a:t>
            </a:r>
          </a:p>
        </p:txBody>
      </p:sp>
      <p:graphicFrame>
        <p:nvGraphicFramePr>
          <p:cNvPr id="5" name="Tijdelijke aanduiding voor inhoud 2">
            <a:extLst>
              <a:ext uri="{FF2B5EF4-FFF2-40B4-BE49-F238E27FC236}">
                <a16:creationId xmlns:a16="http://schemas.microsoft.com/office/drawing/2014/main" id="{C13B830C-FE18-9FE1-50EB-020729F377BA}"/>
              </a:ext>
            </a:extLst>
          </p:cNvPr>
          <p:cNvGraphicFramePr>
            <a:graphicFrameLocks noGrp="1"/>
          </p:cNvGraphicFramePr>
          <p:nvPr>
            <p:ph idx="1"/>
            <p:extLst>
              <p:ext uri="{D42A27DB-BD31-4B8C-83A1-F6EECF244321}">
                <p14:modId xmlns:p14="http://schemas.microsoft.com/office/powerpoint/2010/main" val="2885236714"/>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6954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3: uitvoeren op je stage</a:t>
            </a:r>
          </a:p>
        </p:txBody>
      </p:sp>
      <p:sp>
        <p:nvSpPr>
          <p:cNvPr id="3" name="Tijdelijke aanduiding voor inhoud 2"/>
          <p:cNvSpPr>
            <a:spLocks noGrp="1"/>
          </p:cNvSpPr>
          <p:nvPr>
            <p:ph idx="1"/>
          </p:nvPr>
        </p:nvSpPr>
        <p:spPr/>
        <p:txBody>
          <a:bodyPr>
            <a:normAutofit/>
          </a:bodyPr>
          <a:lstStyle/>
          <a:p>
            <a:pPr marL="0" indent="0">
              <a:buNone/>
            </a:pPr>
            <a:r>
              <a:rPr lang="nl-NL" dirty="0"/>
              <a:t>Kijk eens een dag heel bewust naar</a:t>
            </a:r>
          </a:p>
          <a:p>
            <a:pPr marL="0" indent="0">
              <a:buNone/>
            </a:pPr>
            <a:r>
              <a:rPr lang="nl-NL" dirty="0"/>
              <a:t>de interactie tussen jou en de kinderen </a:t>
            </a:r>
          </a:p>
          <a:p>
            <a:pPr marL="0" indent="0">
              <a:buNone/>
            </a:pPr>
            <a:r>
              <a:rPr lang="nl-NL" dirty="0"/>
              <a:t>op de BPV of stageschool. </a:t>
            </a:r>
            <a:endParaRPr lang="nl-NL" b="1" dirty="0"/>
          </a:p>
          <a:p>
            <a:pPr marL="0" indent="0">
              <a:buNone/>
            </a:pPr>
            <a:r>
              <a:rPr lang="nl-NL" dirty="0"/>
              <a:t>Houd bij met welke kinderen </a:t>
            </a:r>
          </a:p>
          <a:p>
            <a:pPr marL="0" indent="0">
              <a:buNone/>
            </a:pPr>
            <a:r>
              <a:rPr lang="nl-NL" dirty="0"/>
              <a:t>je meer contact hebt en met welke minder.</a:t>
            </a:r>
          </a:p>
          <a:p>
            <a:pPr marL="0" indent="0">
              <a:buNone/>
            </a:pPr>
            <a:endParaRPr lang="nl-NL" dirty="0"/>
          </a:p>
          <a:p>
            <a:pPr marL="0" indent="0">
              <a:buNone/>
            </a:pPr>
            <a:r>
              <a:rPr lang="nl-NL" dirty="0"/>
              <a:t>interactietheorie (</a:t>
            </a:r>
            <a:r>
              <a:rPr lang="nl-NL" dirty="0" err="1"/>
              <a:t>Axenroos;Cuvelier</a:t>
            </a:r>
            <a:r>
              <a:rPr lang="nl-NL" dirty="0"/>
              <a:t>, 2003).</a:t>
            </a:r>
          </a:p>
          <a:p>
            <a:pPr marL="0" indent="0">
              <a:buNone/>
            </a:pPr>
            <a:r>
              <a:rPr lang="nl-NL" dirty="0"/>
              <a:t>Meer info :</a:t>
            </a:r>
            <a:r>
              <a:rPr lang="nl-NL" dirty="0" err="1">
                <a:hlinkClick r:id="rId2"/>
              </a:rPr>
              <a:t>axenroos</a:t>
            </a:r>
            <a:r>
              <a:rPr lang="nl-NL" dirty="0"/>
              <a:t> </a:t>
            </a:r>
          </a:p>
        </p:txBody>
      </p:sp>
      <p:pic>
        <p:nvPicPr>
          <p:cNvPr id="5" name="Afbeelding 4"/>
          <p:cNvPicPr>
            <a:picLocks noChangeAspect="1"/>
          </p:cNvPicPr>
          <p:nvPr/>
        </p:nvPicPr>
        <p:blipFill rotWithShape="1">
          <a:blip r:embed="rId3"/>
          <a:srcRect r="34242"/>
          <a:stretch/>
        </p:blipFill>
        <p:spPr>
          <a:xfrm>
            <a:off x="6119818" y="1838417"/>
            <a:ext cx="5492037" cy="4720427"/>
          </a:xfrm>
          <a:prstGeom prst="rect">
            <a:avLst/>
          </a:prstGeom>
        </p:spPr>
      </p:pic>
    </p:spTree>
    <p:extLst>
      <p:ext uri="{BB962C8B-B14F-4D97-AF65-F5344CB8AC3E}">
        <p14:creationId xmlns:p14="http://schemas.microsoft.com/office/powerpoint/2010/main" val="420582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3048000" y="474345"/>
            <a:ext cx="6096000" cy="5909310"/>
          </a:xfrm>
          <a:prstGeom prst="rect">
            <a:avLst/>
          </a:prstGeom>
        </p:spPr>
        <p:txBody>
          <a:bodyPr>
            <a:spAutoFit/>
          </a:bodyPr>
          <a:lstStyle/>
          <a:p>
            <a:r>
              <a:rPr lang="nl-NL" dirty="0"/>
              <a:t>Lees de achtergrondinformatie over de interactietheorie (Cuvelier, 2003). Plaats nu op basis van deze theorie jezelf in een sociogram (zie onderstaande figuur). Welke kinderen uit je groep op de BPV of stageschool zitten in de cirkels dicht bij jou en welke in cirkels verder weg? Waarom? Ben je je daarvan bewust? Wat zijn de kenmerken van de kinderen (type kind) in de cirkels dichtbij of verder weg? Relateer dit (waar mogelijk) aan de achtergrondliteratuur (Cuvelier, 2003). Hoeveel cirkels kun je onderscheiden?</a:t>
            </a:r>
          </a:p>
          <a:p>
            <a:endParaRPr lang="nl-NL" dirty="0"/>
          </a:p>
          <a:p>
            <a:r>
              <a:rPr lang="nl-NL" dirty="0"/>
              <a:t>Sociogram</a:t>
            </a:r>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pic>
        <p:nvPicPr>
          <p:cNvPr id="3" name="Afbeelding 2"/>
          <p:cNvPicPr>
            <a:picLocks noChangeAspect="1"/>
          </p:cNvPicPr>
          <p:nvPr/>
        </p:nvPicPr>
        <p:blipFill>
          <a:blip r:embed="rId2"/>
          <a:stretch>
            <a:fillRect/>
          </a:stretch>
        </p:blipFill>
        <p:spPr>
          <a:xfrm>
            <a:off x="4271415" y="3122015"/>
            <a:ext cx="5162626" cy="3538429"/>
          </a:xfrm>
          <a:prstGeom prst="rect">
            <a:avLst/>
          </a:prstGeom>
        </p:spPr>
      </p:pic>
    </p:spTree>
    <p:extLst>
      <p:ext uri="{BB962C8B-B14F-4D97-AF65-F5344CB8AC3E}">
        <p14:creationId xmlns:p14="http://schemas.microsoft.com/office/powerpoint/2010/main" val="445472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p:cNvGraphicFramePr>
            <a:graphicFrameLocks noGrp="1"/>
          </p:cNvGraphicFramePr>
          <p:nvPr>
            <p:extLst>
              <p:ext uri="{D42A27DB-BD31-4B8C-83A1-F6EECF244321}">
                <p14:modId xmlns:p14="http://schemas.microsoft.com/office/powerpoint/2010/main" val="612612036"/>
              </p:ext>
            </p:extLst>
          </p:nvPr>
        </p:nvGraphicFramePr>
        <p:xfrm>
          <a:off x="1490133" y="1343377"/>
          <a:ext cx="8207022" cy="4469501"/>
        </p:xfrm>
        <a:graphic>
          <a:graphicData uri="http://schemas.openxmlformats.org/drawingml/2006/table">
            <a:tbl>
              <a:tblPr firstRow="1" firstCol="1" lastRow="1" lastCol="1" bandRow="1" bandCol="1">
                <a:tableStyleId>{5C22544A-7EE6-4342-B048-85BDC9FD1C3A}</a:tableStyleId>
              </a:tblPr>
              <a:tblGrid>
                <a:gridCol w="2092442">
                  <a:extLst>
                    <a:ext uri="{9D8B030D-6E8A-4147-A177-3AD203B41FA5}">
                      <a16:colId xmlns:a16="http://schemas.microsoft.com/office/drawing/2014/main" val="245911344"/>
                    </a:ext>
                  </a:extLst>
                </a:gridCol>
                <a:gridCol w="6114580">
                  <a:extLst>
                    <a:ext uri="{9D8B030D-6E8A-4147-A177-3AD203B41FA5}">
                      <a16:colId xmlns:a16="http://schemas.microsoft.com/office/drawing/2014/main" val="2280008022"/>
                    </a:ext>
                  </a:extLst>
                </a:gridCol>
              </a:tblGrid>
              <a:tr h="1435984">
                <a:tc>
                  <a:txBody>
                    <a:bodyPr/>
                    <a:lstStyle/>
                    <a:p>
                      <a:pPr>
                        <a:spcBef>
                          <a:spcPts val="1200"/>
                        </a:spcBef>
                        <a:spcAft>
                          <a:spcPts val="300"/>
                        </a:spcAft>
                      </a:pPr>
                      <a:r>
                        <a:rPr lang="nl-NL" sz="1800" dirty="0">
                          <a:effectLst/>
                        </a:rPr>
                        <a:t>Ontwerpen</a:t>
                      </a:r>
                      <a:endParaRPr lang="nl-NL" sz="1800" b="1" dirty="0">
                        <a:effectLst/>
                        <a:latin typeface="Times New Roman" panose="02020603050405020304" pitchFamily="18" charset="0"/>
                      </a:endParaRPr>
                    </a:p>
                  </a:txBody>
                  <a:tcPr marL="68580" marR="68580" marT="0" marB="0"/>
                </a:tc>
                <a:tc>
                  <a:txBody>
                    <a:bodyPr/>
                    <a:lstStyle/>
                    <a:p>
                      <a:pPr>
                        <a:spcAft>
                          <a:spcPts val="0"/>
                        </a:spcAft>
                      </a:pPr>
                      <a:r>
                        <a:rPr lang="nl-NL" sz="1800">
                          <a:effectLst/>
                        </a:rPr>
                        <a:t> </a:t>
                      </a:r>
                    </a:p>
                    <a:p>
                      <a:pPr>
                        <a:spcAft>
                          <a:spcPts val="0"/>
                        </a:spcAft>
                      </a:pPr>
                      <a:r>
                        <a:rPr lang="nl-NL" sz="1800">
                          <a:effectLst/>
                        </a:rPr>
                        <a:t>Wat kun je concreet doen om de kinderen die ver van je af staan bewust aandacht te geven? Bedenk verschillende manieren.</a:t>
                      </a:r>
                    </a:p>
                    <a:p>
                      <a:pPr>
                        <a:spcAft>
                          <a:spcPts val="0"/>
                        </a:spcAft>
                      </a:pPr>
                      <a:r>
                        <a:rPr lang="en-US" sz="1800">
                          <a:effectLst/>
                        </a:rPr>
                        <a:t> </a:t>
                      </a:r>
                      <a:endParaRPr lang="nl-NL"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14457576"/>
                  </a:ext>
                </a:extLst>
              </a:tr>
              <a:tr h="1435984">
                <a:tc>
                  <a:txBody>
                    <a:bodyPr/>
                    <a:lstStyle/>
                    <a:p>
                      <a:pPr>
                        <a:spcBef>
                          <a:spcPts val="1200"/>
                        </a:spcBef>
                        <a:spcAft>
                          <a:spcPts val="300"/>
                        </a:spcAft>
                      </a:pPr>
                      <a:r>
                        <a:rPr lang="nl-NL" sz="1800" dirty="0">
                          <a:effectLst/>
                        </a:rPr>
                        <a:t>Uitvoeren</a:t>
                      </a:r>
                      <a:endParaRPr lang="nl-NL" sz="1800" b="1" dirty="0">
                        <a:effectLst/>
                        <a:latin typeface="Times New Roman" panose="02020603050405020304" pitchFamily="18" charset="0"/>
                      </a:endParaRPr>
                    </a:p>
                  </a:txBody>
                  <a:tcPr marL="68580" marR="68580" marT="0" marB="0"/>
                </a:tc>
                <a:tc>
                  <a:txBody>
                    <a:bodyPr/>
                    <a:lstStyle/>
                    <a:p>
                      <a:pPr>
                        <a:spcAft>
                          <a:spcPts val="0"/>
                        </a:spcAft>
                      </a:pPr>
                      <a:r>
                        <a:rPr lang="nl-NL" sz="1800" dirty="0">
                          <a:effectLst/>
                        </a:rPr>
                        <a:t> </a:t>
                      </a:r>
                    </a:p>
                    <a:p>
                      <a:pPr>
                        <a:spcAft>
                          <a:spcPts val="0"/>
                        </a:spcAft>
                      </a:pPr>
                      <a:r>
                        <a:rPr lang="nl-NL" sz="1800" dirty="0">
                          <a:effectLst/>
                        </a:rPr>
                        <a:t>Wees je bewust van de interactie tussen jou en de kinderen en besteed meer aandacht aan de kinderen die normaal gesproken ver van je af staan.</a:t>
                      </a:r>
                    </a:p>
                    <a:p>
                      <a:pPr>
                        <a:spcAft>
                          <a:spcPts val="0"/>
                        </a:spcAft>
                      </a:pPr>
                      <a:r>
                        <a:rPr lang="nl-NL" sz="1800" dirty="0">
                          <a:effectLst/>
                        </a:rPr>
                        <a:t> </a:t>
                      </a:r>
                      <a:endParaRPr lang="nl-NL"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71945291"/>
                  </a:ext>
                </a:extLst>
              </a:tr>
              <a:tr h="1597533">
                <a:tc>
                  <a:txBody>
                    <a:bodyPr/>
                    <a:lstStyle/>
                    <a:p>
                      <a:pPr>
                        <a:spcBef>
                          <a:spcPts val="1200"/>
                        </a:spcBef>
                        <a:spcAft>
                          <a:spcPts val="300"/>
                        </a:spcAft>
                      </a:pPr>
                      <a:r>
                        <a:rPr lang="nl-NL" sz="1800">
                          <a:effectLst/>
                        </a:rPr>
                        <a:t>Reflecteren</a:t>
                      </a:r>
                      <a:endParaRPr lang="nl-NL" sz="1800" b="1">
                        <a:effectLst/>
                        <a:latin typeface="Times New Roman" panose="02020603050405020304" pitchFamily="18" charset="0"/>
                      </a:endParaRPr>
                    </a:p>
                  </a:txBody>
                  <a:tcPr marL="68580" marR="68580" marT="0" marB="0"/>
                </a:tc>
                <a:tc>
                  <a:txBody>
                    <a:bodyPr/>
                    <a:lstStyle/>
                    <a:p>
                      <a:pPr>
                        <a:spcBef>
                          <a:spcPts val="1200"/>
                        </a:spcBef>
                        <a:spcAft>
                          <a:spcPts val="300"/>
                        </a:spcAft>
                      </a:pPr>
                      <a:r>
                        <a:rPr lang="nl-NL" sz="1800" dirty="0">
                          <a:effectLst/>
                        </a:rPr>
                        <a:t>Houd in een VVE-portfolio bij wat je hebt gedaan en wat het effect was bij de kinderen. Kijk ook kritisch naar je eigen handelen: wat ging goed, wat kan beter?</a:t>
                      </a:r>
                    </a:p>
                    <a:p>
                      <a:pPr>
                        <a:spcAft>
                          <a:spcPts val="0"/>
                        </a:spcAft>
                      </a:pPr>
                      <a:r>
                        <a:rPr lang="nl-NL" sz="1800" dirty="0">
                          <a:effectLst/>
                        </a:rPr>
                        <a:t> </a:t>
                      </a:r>
                      <a:endParaRPr lang="nl-NL"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93810756"/>
                  </a:ext>
                </a:extLst>
              </a:tr>
            </a:tbl>
          </a:graphicData>
        </a:graphic>
      </p:graphicFrame>
    </p:spTree>
    <p:extLst>
      <p:ext uri="{BB962C8B-B14F-4D97-AF65-F5344CB8AC3E}">
        <p14:creationId xmlns:p14="http://schemas.microsoft.com/office/powerpoint/2010/main" val="65104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150F989D-43B9-409C-AB67-55F360424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4B4892EF-BE30-49C0-ADF8-32A7C8831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21" name="Straight Connector 20">
            <a:extLst>
              <a:ext uri="{FF2B5EF4-FFF2-40B4-BE49-F238E27FC236}">
                <a16:creationId xmlns:a16="http://schemas.microsoft.com/office/drawing/2014/main" id="{72FB293E-C84E-4A67-ABF8-FCC566F38C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E0A35A9E-838A-4EC4-8F9B-5F33F6935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25" name="Straight Connector 24">
            <a:extLst>
              <a:ext uri="{FF2B5EF4-FFF2-40B4-BE49-F238E27FC236}">
                <a16:creationId xmlns:a16="http://schemas.microsoft.com/office/drawing/2014/main" id="{9368DCFE-C2B4-4EA9-A648-F7419A3F1A7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323114"/>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title"/>
          </p:nvPr>
        </p:nvSpPr>
        <p:spPr>
          <a:xfrm>
            <a:off x="1109980" y="4809744"/>
            <a:ext cx="9966960" cy="1490472"/>
          </a:xfrm>
        </p:spPr>
        <p:txBody>
          <a:bodyPr vert="horz" lIns="91440" tIns="45720" rIns="91440" bIns="45720" rtlCol="0" anchor="b">
            <a:normAutofit fontScale="90000"/>
          </a:bodyPr>
          <a:lstStyle/>
          <a:p>
            <a:pPr algn="ctr">
              <a:lnSpc>
                <a:spcPct val="85000"/>
              </a:lnSpc>
            </a:pP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Waar</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denk</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jij</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aan</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bij</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sociaal</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emotionele</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ontwikkeling</a:t>
            </a:r>
            <a:r>
              <a:rPr lang="en-US" sz="5100" b="1" cap="all" dirty="0">
                <a:ln w="15875">
                  <a:solidFill>
                    <a:sysClr val="window" lastClr="FFFFFF"/>
                  </a:solidFill>
                </a:ln>
                <a:effectLst>
                  <a:outerShdw dist="38100" dir="2700000" algn="tl" rotWithShape="0">
                    <a:srgbClr val="DF5327"/>
                  </a:outerShdw>
                </a:effectLst>
                <a:ea typeface="+mn-ea"/>
                <a:cs typeface="+mn-cs"/>
              </a:rPr>
              <a:t>?</a:t>
            </a:r>
            <a:br>
              <a:rPr lang="en-US" sz="5100" b="1" cap="all" dirty="0">
                <a:ln w="15875">
                  <a:solidFill>
                    <a:sysClr val="window" lastClr="FFFFFF"/>
                  </a:solidFill>
                </a:ln>
                <a:effectLst>
                  <a:outerShdw dist="38100" dir="2700000" algn="tl" rotWithShape="0">
                    <a:srgbClr val="DF5327"/>
                  </a:outerShdw>
                </a:effectLst>
                <a:ea typeface="+mn-ea"/>
                <a:cs typeface="+mn-cs"/>
              </a:rPr>
            </a:br>
            <a:br>
              <a:rPr lang="en-US" sz="5100" b="1" cap="all" dirty="0">
                <a:ln w="15875">
                  <a:solidFill>
                    <a:sysClr val="window" lastClr="FFFFFF"/>
                  </a:solidFill>
                </a:ln>
                <a:effectLst>
                  <a:outerShdw dist="38100" dir="2700000" algn="tl" rotWithShape="0">
                    <a:srgbClr val="DF5327"/>
                  </a:outerShdw>
                </a:effectLst>
                <a:ea typeface="+mn-ea"/>
                <a:cs typeface="+mn-cs"/>
              </a:rPr>
            </a:br>
            <a:r>
              <a:rPr lang="en-US" sz="5100" b="1" cap="all" dirty="0">
                <a:ln w="15875">
                  <a:solidFill>
                    <a:sysClr val="window" lastClr="FFFFFF"/>
                  </a:solidFill>
                </a:ln>
                <a:effectLst>
                  <a:outerShdw dist="38100" dir="2700000" algn="tl" rotWithShape="0">
                    <a:srgbClr val="DF5327"/>
                  </a:outerShdw>
                </a:effectLst>
                <a:ea typeface="+mn-ea"/>
                <a:cs typeface="+mn-cs"/>
              </a:rPr>
              <a:t>* Wat </a:t>
            </a:r>
            <a:r>
              <a:rPr lang="en-US" sz="5100" b="1" cap="all" dirty="0" err="1">
                <a:ln w="15875">
                  <a:solidFill>
                    <a:sysClr val="window" lastClr="FFFFFF"/>
                  </a:solidFill>
                </a:ln>
                <a:effectLst>
                  <a:outerShdw dist="38100" dir="2700000" algn="tl" rotWithShape="0">
                    <a:srgbClr val="DF5327"/>
                  </a:outerShdw>
                </a:effectLst>
                <a:ea typeface="+mn-ea"/>
                <a:cs typeface="+mn-cs"/>
              </a:rPr>
              <a:t>wil</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jij</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hierover</a:t>
            </a:r>
            <a:r>
              <a:rPr lang="en-US" sz="5100" b="1" cap="all" dirty="0">
                <a:ln w="15875">
                  <a:solidFill>
                    <a:sysClr val="window" lastClr="FFFFFF"/>
                  </a:solidFill>
                </a:ln>
                <a:effectLst>
                  <a:outerShdw dist="38100" dir="2700000" algn="tl" rotWithShape="0">
                    <a:srgbClr val="DF5327"/>
                  </a:outerShdw>
                </a:effectLst>
                <a:ea typeface="+mn-ea"/>
                <a:cs typeface="+mn-cs"/>
              </a:rPr>
              <a:t> </a:t>
            </a:r>
            <a:r>
              <a:rPr lang="en-US" sz="5100" b="1" cap="all" dirty="0" err="1">
                <a:ln w="15875">
                  <a:solidFill>
                    <a:sysClr val="window" lastClr="FFFFFF"/>
                  </a:solidFill>
                </a:ln>
                <a:effectLst>
                  <a:outerShdw dist="38100" dir="2700000" algn="tl" rotWithShape="0">
                    <a:srgbClr val="DF5327"/>
                  </a:outerShdw>
                </a:effectLst>
                <a:ea typeface="+mn-ea"/>
                <a:cs typeface="+mn-cs"/>
              </a:rPr>
              <a:t>leren</a:t>
            </a:r>
            <a:r>
              <a:rPr lang="en-US" sz="5100" b="1" cap="all" dirty="0">
                <a:ln w="15875">
                  <a:solidFill>
                    <a:sysClr val="window" lastClr="FFFFFF"/>
                  </a:solidFill>
                </a:ln>
                <a:effectLst>
                  <a:outerShdw dist="38100" dir="2700000" algn="tl" rotWithShape="0">
                    <a:srgbClr val="DF5327"/>
                  </a:outerShdw>
                </a:effectLst>
                <a:ea typeface="+mn-ea"/>
                <a:cs typeface="+mn-cs"/>
              </a:rPr>
              <a:t>?</a:t>
            </a:r>
          </a:p>
        </p:txBody>
      </p:sp>
      <p:pic>
        <p:nvPicPr>
          <p:cNvPr id="5" name="Afbeelding 4">
            <a:extLst>
              <a:ext uri="{FF2B5EF4-FFF2-40B4-BE49-F238E27FC236}">
                <a16:creationId xmlns:a16="http://schemas.microsoft.com/office/drawing/2014/main" id="{96BD27BE-3181-4AA2-B7E9-B17EE2A2F951}"/>
              </a:ext>
            </a:extLst>
          </p:cNvPr>
          <p:cNvPicPr>
            <a:picLocks noChangeAspect="1"/>
          </p:cNvPicPr>
          <p:nvPr/>
        </p:nvPicPr>
        <p:blipFill rotWithShape="1">
          <a:blip r:embed="rId2"/>
          <a:srcRect b="9682"/>
          <a:stretch/>
        </p:blipFill>
        <p:spPr>
          <a:xfrm>
            <a:off x="3766820" y="838090"/>
            <a:ext cx="4653280" cy="2796733"/>
          </a:xfrm>
          <a:prstGeom prst="rect">
            <a:avLst/>
          </a:prstGeom>
        </p:spPr>
      </p:pic>
    </p:spTree>
    <p:extLst>
      <p:ext uri="{BB962C8B-B14F-4D97-AF65-F5344CB8AC3E}">
        <p14:creationId xmlns:p14="http://schemas.microsoft.com/office/powerpoint/2010/main" val="306122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b="1" dirty="0"/>
              <a:t>Wat leer je deze periode </a:t>
            </a:r>
            <a:br>
              <a:rPr lang="nl-NL" b="1" dirty="0"/>
            </a:br>
            <a:r>
              <a:rPr lang="nl-NL" b="1" dirty="0"/>
              <a:t>over SE-ontwikkeling?</a:t>
            </a:r>
          </a:p>
        </p:txBody>
      </p:sp>
      <p:sp>
        <p:nvSpPr>
          <p:cNvPr id="3" name="Tijdelijke aanduiding voor inhoud 2"/>
          <p:cNvSpPr>
            <a:spLocks noGrp="1"/>
          </p:cNvSpPr>
          <p:nvPr>
            <p:ph idx="1"/>
          </p:nvPr>
        </p:nvSpPr>
        <p:spPr/>
        <p:txBody>
          <a:bodyPr>
            <a:normAutofit lnSpcReduction="10000"/>
          </a:bodyPr>
          <a:lstStyle/>
          <a:p>
            <a:pPr marL="0" indent="0">
              <a:buNone/>
            </a:pPr>
            <a:r>
              <a:rPr lang="nl-NL" sz="3200" dirty="0"/>
              <a:t>Je leert: </a:t>
            </a:r>
          </a:p>
          <a:p>
            <a:r>
              <a:rPr lang="nl-NL" sz="3200" dirty="0"/>
              <a:t>vaardigheden toe te passen die nodig zijn bij de stimulering van de sociaal-emotionele ontwikkeling </a:t>
            </a:r>
          </a:p>
          <a:p>
            <a:r>
              <a:rPr lang="nl-NL" sz="3200" dirty="0"/>
              <a:t>een betekenisvolle spelactiviteit ontwerpen </a:t>
            </a:r>
          </a:p>
          <a:p>
            <a:r>
              <a:rPr lang="nl-NL" sz="3200" dirty="0"/>
              <a:t>een keuze te maken uit verschillende interventies ter stimulering van spelontwikkeling en sociaal-emotionele ontwikkeling</a:t>
            </a:r>
          </a:p>
          <a:p>
            <a:r>
              <a:rPr lang="nl-NL" sz="3200" dirty="0"/>
              <a:t>rekening houden met de verschillen tussen kinderen</a:t>
            </a:r>
          </a:p>
          <a:p>
            <a:pPr marL="0" indent="0">
              <a:buNone/>
            </a:pPr>
            <a:endParaRPr lang="nl-NL" dirty="0"/>
          </a:p>
        </p:txBody>
      </p:sp>
    </p:spTree>
    <p:extLst>
      <p:ext uri="{BB962C8B-B14F-4D97-AF65-F5344CB8AC3E}">
        <p14:creationId xmlns:p14="http://schemas.microsoft.com/office/powerpoint/2010/main" val="3562255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53EB767D-E820-416E-B26C-B743CB006380}"/>
              </a:ext>
            </a:extLst>
          </p:cNvPr>
          <p:cNvSpPr/>
          <p:nvPr/>
        </p:nvSpPr>
        <p:spPr>
          <a:xfrm>
            <a:off x="502973" y="2967335"/>
            <a:ext cx="11186076" cy="923330"/>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Maa</a:t>
            </a:r>
            <a:r>
              <a:rPr lang="nl-NL" sz="5400" dirty="0">
                <a:ln w="0"/>
                <a:effectLst>
                  <a:outerShdw blurRad="38100" dist="19050" dir="2700000" algn="tl" rotWithShape="0">
                    <a:schemeClr val="dk1">
                      <a:alpha val="40000"/>
                    </a:schemeClr>
                  </a:outerShdw>
                </a:effectLst>
              </a:rPr>
              <a:t>k opdracht 1 van les 1 in je wikiwijs</a:t>
            </a:r>
            <a:endParaRPr lang="nl-NL"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10158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b="1" dirty="0"/>
              <a:t>Sociaal-emotionele ontwikkeling</a:t>
            </a:r>
            <a:br>
              <a:rPr lang="nl-NL" dirty="0"/>
            </a:b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sz="3200" b="1" dirty="0"/>
              <a:t>Sociaal-emotionele ontwikkeling is</a:t>
            </a:r>
          </a:p>
          <a:p>
            <a:pPr marL="0" indent="0">
              <a:buNone/>
            </a:pPr>
            <a:r>
              <a:rPr lang="nl-NL" sz="3200" b="1" dirty="0"/>
              <a:t>de ontwikkeling waarbij kinderen leren omgaan met zichzelf en met de ander. </a:t>
            </a:r>
          </a:p>
          <a:p>
            <a:pPr marL="0" indent="0">
              <a:buNone/>
            </a:pPr>
            <a:r>
              <a:rPr lang="nl-NL" sz="3200" b="1" dirty="0"/>
              <a:t>Daarbij leren ze wat de eigen en wat andermans gevoelens zijn. </a:t>
            </a:r>
          </a:p>
          <a:p>
            <a:pPr marL="0" indent="0">
              <a:buNone/>
            </a:pPr>
            <a:r>
              <a:rPr lang="nl-NL" sz="3200" b="1" dirty="0"/>
              <a:t>De basis voor de sociaal-emotionele ontwikkeling is de relatie tussen kind en verzorger (Van Voorst van Beest &amp; Van </a:t>
            </a:r>
            <a:r>
              <a:rPr lang="nl-NL" sz="3200" b="1" dirty="0" err="1"/>
              <a:t>Bokkem</a:t>
            </a:r>
            <a:r>
              <a:rPr lang="nl-NL" sz="3200" b="1" dirty="0"/>
              <a:t>, 2003). </a:t>
            </a:r>
          </a:p>
          <a:p>
            <a:endParaRPr lang="nl-NL" dirty="0"/>
          </a:p>
        </p:txBody>
      </p:sp>
    </p:spTree>
    <p:extLst>
      <p:ext uri="{BB962C8B-B14F-4D97-AF65-F5344CB8AC3E}">
        <p14:creationId xmlns:p14="http://schemas.microsoft.com/office/powerpoint/2010/main" val="2373960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a:t>SE ontwikkeling vindt plaats op 3 gebieden:</a:t>
            </a:r>
            <a:br>
              <a:rPr lang="nl-NL" dirty="0"/>
            </a:br>
            <a:endParaRPr lang="nl-NL" dirty="0"/>
          </a:p>
        </p:txBody>
      </p:sp>
      <p:sp>
        <p:nvSpPr>
          <p:cNvPr id="3" name="Tijdelijke aanduiding voor inhoud 2"/>
          <p:cNvSpPr>
            <a:spLocks noGrp="1"/>
          </p:cNvSpPr>
          <p:nvPr>
            <p:ph idx="1"/>
          </p:nvPr>
        </p:nvSpPr>
        <p:spPr>
          <a:xfrm>
            <a:off x="1038578" y="1524000"/>
            <a:ext cx="10099322" cy="4899378"/>
          </a:xfrm>
        </p:spPr>
        <p:txBody>
          <a:bodyPr>
            <a:normAutofit fontScale="47500" lnSpcReduction="20000"/>
          </a:bodyPr>
          <a:lstStyle/>
          <a:p>
            <a:endParaRPr lang="nl-NL" dirty="0"/>
          </a:p>
          <a:p>
            <a:pPr marL="0" indent="0">
              <a:buNone/>
            </a:pPr>
            <a:r>
              <a:rPr lang="nl-NL" sz="2900" b="1" dirty="0"/>
              <a:t>1</a:t>
            </a:r>
            <a:r>
              <a:rPr lang="nl-NL" sz="3800" b="1" dirty="0"/>
              <a:t>.</a:t>
            </a:r>
            <a:r>
              <a:rPr lang="nl-NL" sz="4400" b="1" dirty="0"/>
              <a:t>Omgaan met jezelf </a:t>
            </a:r>
          </a:p>
          <a:p>
            <a:pPr marL="0" indent="0">
              <a:buNone/>
            </a:pPr>
            <a:r>
              <a:rPr lang="nl-NL" sz="4400" dirty="0"/>
              <a:t>Hebben van zelfvertrouwen en zelfwaardering en zelfcontrole, vrij zijn van emotionele belemmeringen, nieuwsgierig en ondernemend zijn</a:t>
            </a:r>
          </a:p>
          <a:p>
            <a:pPr marL="0" indent="0">
              <a:buNone/>
            </a:pPr>
            <a:endParaRPr lang="nl-NL" sz="4400" dirty="0"/>
          </a:p>
          <a:p>
            <a:pPr marL="0" indent="0">
              <a:buNone/>
            </a:pPr>
            <a:r>
              <a:rPr lang="nl-NL" sz="4400" b="1" dirty="0"/>
              <a:t>2.Omgaan met andere kinderen (let op hun spel!)</a:t>
            </a:r>
          </a:p>
          <a:p>
            <a:pPr marL="0" indent="0">
              <a:buNone/>
            </a:pPr>
            <a:r>
              <a:rPr lang="nl-NL" sz="4400" dirty="0"/>
              <a:t>Gevoel krijgen dat je erbij hoort, je kunnen</a:t>
            </a:r>
          </a:p>
          <a:p>
            <a:pPr marL="0" indent="0">
              <a:buNone/>
            </a:pPr>
            <a:r>
              <a:rPr lang="nl-NL" sz="4400" dirty="0"/>
              <a:t>inleven in anderen, troost en hulp kunnen bieden en conflicten</a:t>
            </a:r>
          </a:p>
          <a:p>
            <a:pPr marL="0" indent="0">
              <a:buNone/>
            </a:pPr>
            <a:r>
              <a:rPr lang="nl-NL" sz="4400" dirty="0"/>
              <a:t>aankunnen/ kunnen oplossen.</a:t>
            </a:r>
          </a:p>
          <a:p>
            <a:pPr marL="0" indent="0">
              <a:buNone/>
            </a:pPr>
            <a:endParaRPr lang="nl-NL" sz="4400" dirty="0"/>
          </a:p>
          <a:p>
            <a:pPr marL="0" indent="0">
              <a:buNone/>
            </a:pPr>
            <a:r>
              <a:rPr lang="nl-NL" sz="4400" b="1" dirty="0"/>
              <a:t>3.Omgaan met volwassenen </a:t>
            </a:r>
          </a:p>
          <a:p>
            <a:pPr marL="0" indent="0">
              <a:buNone/>
            </a:pPr>
            <a:r>
              <a:rPr lang="nl-NL" sz="4400" dirty="0"/>
              <a:t>Leiderschap van volwassenen accepteren, </a:t>
            </a:r>
          </a:p>
          <a:p>
            <a:pPr marL="0" indent="0">
              <a:buNone/>
            </a:pPr>
            <a:r>
              <a:rPr lang="nl-NL" sz="4400" dirty="0"/>
              <a:t> ondersteuning durven vragen en vertrouwen hebben. </a:t>
            </a:r>
          </a:p>
        </p:txBody>
      </p:sp>
      <p:pic>
        <p:nvPicPr>
          <p:cNvPr id="4" name="Afbeelding 3" descr="Free illustration: Child, Fight, Ethnic, Isolated - Fre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5545" y="2846493"/>
            <a:ext cx="3358577" cy="2881029"/>
          </a:xfrm>
          <a:prstGeom prst="rect">
            <a:avLst/>
          </a:prstGeom>
        </p:spPr>
      </p:pic>
    </p:spTree>
    <p:extLst>
      <p:ext uri="{BB962C8B-B14F-4D97-AF65-F5344CB8AC3E}">
        <p14:creationId xmlns:p14="http://schemas.microsoft.com/office/powerpoint/2010/main" val="3576505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anim calcmode="lin" valueType="num">
                                      <p:cBhvr>
                                        <p:cTn id="2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1000"/>
                                        <p:tgtEl>
                                          <p:spTgt spid="3">
                                            <p:txEl>
                                              <p:pRg st="7" end="7"/>
                                            </p:txEl>
                                          </p:spTgt>
                                        </p:tgtEl>
                                      </p:cBhvr>
                                    </p:animEffect>
                                    <p:anim calcmode="lin" valueType="num">
                                      <p:cBhvr>
                                        <p:cTn id="3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1000"/>
                                        <p:tgtEl>
                                          <p:spTgt spid="3">
                                            <p:txEl>
                                              <p:pRg st="9" end="9"/>
                                            </p:txEl>
                                          </p:spTgt>
                                        </p:tgtEl>
                                      </p:cBhvr>
                                    </p:animEffect>
                                    <p:anim calcmode="lin" valueType="num">
                                      <p:cBhvr>
                                        <p:cTn id="3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1000"/>
                                        <p:tgtEl>
                                          <p:spTgt spid="3">
                                            <p:txEl>
                                              <p:pRg st="10" end="10"/>
                                            </p:txEl>
                                          </p:spTgt>
                                        </p:tgtEl>
                                      </p:cBhvr>
                                    </p:animEffect>
                                    <p:anim calcmode="lin" valueType="num">
                                      <p:cBhvr>
                                        <p:cTn id="4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1000"/>
                                        <p:tgtEl>
                                          <p:spTgt spid="3">
                                            <p:txEl>
                                              <p:pRg st="11" end="11"/>
                                            </p:txEl>
                                          </p:spTgt>
                                        </p:tgtEl>
                                      </p:cBhvr>
                                    </p:animEffect>
                                    <p:anim calcmode="lin" valueType="num">
                                      <p:cBhvr>
                                        <p:cTn id="4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55058"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el 1"/>
          <p:cNvSpPr>
            <a:spLocks noGrp="1"/>
          </p:cNvSpPr>
          <p:nvPr>
            <p:ph type="title"/>
          </p:nvPr>
        </p:nvSpPr>
        <p:spPr>
          <a:xfrm>
            <a:off x="441009" y="873457"/>
            <a:ext cx="3273042" cy="5222543"/>
          </a:xfrm>
        </p:spPr>
        <p:txBody>
          <a:bodyPr>
            <a:normAutofit/>
          </a:bodyPr>
          <a:lstStyle/>
          <a:p>
            <a:r>
              <a:rPr lang="nl-NL" sz="2800" dirty="0">
                <a:solidFill>
                  <a:srgbClr val="FFFFFF"/>
                </a:solidFill>
              </a:rPr>
              <a:t>spelvarianten te onderscheiden bij sociaal spel</a:t>
            </a:r>
          </a:p>
        </p:txBody>
      </p:sp>
      <p:sp>
        <p:nvSpPr>
          <p:cNvPr id="3" name="Tijdelijke aanduiding voor inhoud 2"/>
          <p:cNvSpPr>
            <a:spLocks noGrp="1"/>
          </p:cNvSpPr>
          <p:nvPr>
            <p:ph idx="1"/>
          </p:nvPr>
        </p:nvSpPr>
        <p:spPr>
          <a:xfrm>
            <a:off x="4596067" y="873457"/>
            <a:ext cx="7154924" cy="5755943"/>
          </a:xfrm>
        </p:spPr>
        <p:txBody>
          <a:bodyPr anchor="ctr">
            <a:noAutofit/>
          </a:bodyPr>
          <a:lstStyle/>
          <a:p>
            <a:r>
              <a:rPr lang="nl-NL" sz="2000" b="1" dirty="0">
                <a:solidFill>
                  <a:schemeClr val="tx1"/>
                </a:solidFill>
              </a:rPr>
              <a:t>Ongericht spel: </a:t>
            </a:r>
            <a:r>
              <a:rPr lang="nl-NL" sz="2000" dirty="0">
                <a:solidFill>
                  <a:schemeClr val="tx1"/>
                </a:solidFill>
              </a:rPr>
              <a:t>Niets doen, wat rondlopen. Hier en daar wat kijken. Aan het eigen lichaam frunniken.</a:t>
            </a:r>
          </a:p>
          <a:p>
            <a:r>
              <a:rPr lang="nl-NL" sz="2000" b="1" dirty="0">
                <a:solidFill>
                  <a:schemeClr val="tx1"/>
                </a:solidFill>
              </a:rPr>
              <a:t>Toeschouwersgedrag</a:t>
            </a:r>
            <a:r>
              <a:rPr lang="nl-NL" sz="2000" dirty="0">
                <a:solidFill>
                  <a:schemeClr val="tx1"/>
                </a:solidFill>
              </a:rPr>
              <a:t>: Andere kinderen die met iets bezig zijn worden intensief gadegeslagen.</a:t>
            </a:r>
          </a:p>
          <a:p>
            <a:r>
              <a:rPr lang="nl-NL" sz="2000" b="1" dirty="0">
                <a:solidFill>
                  <a:schemeClr val="tx1"/>
                </a:solidFill>
              </a:rPr>
              <a:t>Solitair spel: </a:t>
            </a:r>
            <a:r>
              <a:rPr lang="nl-NL" sz="2000" dirty="0">
                <a:solidFill>
                  <a:schemeClr val="tx1"/>
                </a:solidFill>
              </a:rPr>
              <a:t>Het spel wordt alleen gespeeld. Het kind is alleen in de weer met materialen. Het kind houdt zichzelf bezig.</a:t>
            </a:r>
          </a:p>
          <a:p>
            <a:r>
              <a:rPr lang="nl-NL" sz="2000" b="1" dirty="0">
                <a:solidFill>
                  <a:schemeClr val="tx1"/>
                </a:solidFill>
              </a:rPr>
              <a:t>Parallel spel: </a:t>
            </a:r>
            <a:r>
              <a:rPr lang="nl-NL" sz="2000" dirty="0">
                <a:solidFill>
                  <a:schemeClr val="tx1"/>
                </a:solidFill>
              </a:rPr>
              <a:t>Naast elkaar spelen, maar ieder kind gaat op in zijn eigen spel. Er is geen communicatie en geen uitwisseling van materialen.</a:t>
            </a:r>
          </a:p>
          <a:p>
            <a:r>
              <a:rPr lang="nl-NL" sz="2000" b="1" dirty="0">
                <a:solidFill>
                  <a:schemeClr val="tx1"/>
                </a:solidFill>
              </a:rPr>
              <a:t>Associatief spel: </a:t>
            </a:r>
            <a:r>
              <a:rPr lang="nl-NL" sz="2000" dirty="0">
                <a:solidFill>
                  <a:schemeClr val="tx1"/>
                </a:solidFill>
              </a:rPr>
              <a:t>Samen met materialen een eigen spel spelen. Elkaar imiteren en aanvullen. Overnemen van elkaars ideeën. Kinderen spelen samen met materialen maar er is nog geen verdeling van rollen.</a:t>
            </a:r>
          </a:p>
          <a:p>
            <a:r>
              <a:rPr lang="nl-NL" sz="2000" b="1" dirty="0">
                <a:solidFill>
                  <a:schemeClr val="tx1"/>
                </a:solidFill>
              </a:rPr>
              <a:t>Coöperatief spel: </a:t>
            </a:r>
            <a:r>
              <a:rPr lang="nl-NL" sz="2000" dirty="0">
                <a:solidFill>
                  <a:schemeClr val="tx1"/>
                </a:solidFill>
              </a:rPr>
              <a:t>Kinderen spelen samen. Er is overleg over rollen en materialen.</a:t>
            </a:r>
          </a:p>
        </p:txBody>
      </p:sp>
    </p:spTree>
    <p:extLst>
      <p:ext uri="{BB962C8B-B14F-4D97-AF65-F5344CB8AC3E}">
        <p14:creationId xmlns:p14="http://schemas.microsoft.com/office/powerpoint/2010/main" val="387642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50D8CEF6-809B-4A0C-AA3E-3AB43883B67C}"/>
              </a:ext>
            </a:extLst>
          </p:cNvPr>
          <p:cNvSpPr/>
          <p:nvPr/>
        </p:nvSpPr>
        <p:spPr>
          <a:xfrm>
            <a:off x="1596905" y="2505670"/>
            <a:ext cx="8693405" cy="923330"/>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Maak opdracht 2 in je wikiwijs</a:t>
            </a:r>
          </a:p>
        </p:txBody>
      </p:sp>
    </p:spTree>
    <p:extLst>
      <p:ext uri="{BB962C8B-B14F-4D97-AF65-F5344CB8AC3E}">
        <p14:creationId xmlns:p14="http://schemas.microsoft.com/office/powerpoint/2010/main" val="3051937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Jouw visie op de sociale en emotionele ontwikkeling</a:t>
            </a:r>
          </a:p>
        </p:txBody>
      </p:sp>
      <p:sp>
        <p:nvSpPr>
          <p:cNvPr id="3" name="Tijdelijke aanduiding voor inhoud 2"/>
          <p:cNvSpPr>
            <a:spLocks noGrp="1"/>
          </p:cNvSpPr>
          <p:nvPr>
            <p:ph idx="1"/>
          </p:nvPr>
        </p:nvSpPr>
        <p:spPr/>
        <p:txBody>
          <a:bodyPr>
            <a:normAutofit/>
          </a:bodyPr>
          <a:lstStyle/>
          <a:p>
            <a:r>
              <a:rPr lang="nl-NL" dirty="0">
                <a:hlinkClick r:id="rId2"/>
              </a:rPr>
              <a:t>Is Vera echt boos? </a:t>
            </a:r>
            <a:r>
              <a:rPr lang="nl-NL" dirty="0"/>
              <a:t>              </a:t>
            </a:r>
          </a:p>
          <a:p>
            <a:pPr marL="0" indent="0">
              <a:buNone/>
            </a:pPr>
            <a:r>
              <a:rPr lang="nl-NL" dirty="0"/>
              <a:t>Hoe een kind reageert of herstelt na een probleem/conflict is zeer afhankelijk van jouw reactie als professional. </a:t>
            </a:r>
          </a:p>
          <a:p>
            <a:pPr marL="0" indent="0">
              <a:buNone/>
            </a:pPr>
            <a:r>
              <a:rPr lang="nl-NL" dirty="0"/>
              <a:t>Denk je bijvoorbeeld; het probleem zit nu eenmaal bij het kind, jammer dan mee leren omgaan en het is niet op te lossen.  </a:t>
            </a:r>
          </a:p>
          <a:p>
            <a:pPr marL="0" indent="0">
              <a:buNone/>
            </a:pPr>
            <a:r>
              <a:rPr lang="nl-NL" dirty="0"/>
              <a:t>Of denk je het kind moet veranderen in zijn gedrag, dan heeft het geen problemen meer?  </a:t>
            </a:r>
          </a:p>
          <a:p>
            <a:pPr marL="0" indent="0">
              <a:buNone/>
            </a:pPr>
            <a:r>
              <a:rPr lang="nl-NL" dirty="0"/>
              <a:t>Of denk jij er anders over?                                        </a:t>
            </a:r>
          </a:p>
        </p:txBody>
      </p:sp>
    </p:spTree>
    <p:extLst>
      <p:ext uri="{BB962C8B-B14F-4D97-AF65-F5344CB8AC3E}">
        <p14:creationId xmlns:p14="http://schemas.microsoft.com/office/powerpoint/2010/main" val="2522428865"/>
      </p:ext>
    </p:extLst>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7BFD3266330D4988E5E0622F2D95C4" ma:contentTypeVersion="16" ma:contentTypeDescription="Een nieuw document maken." ma:contentTypeScope="" ma:versionID="d1e2ba94698fac3fceaa2efb5375301f">
  <xsd:schema xmlns:xsd="http://www.w3.org/2001/XMLSchema" xmlns:xs="http://www.w3.org/2001/XMLSchema" xmlns:p="http://schemas.microsoft.com/office/2006/metadata/properties" xmlns:ns2="d2b583b8-8e9b-4635-adb2-4a15ab2f1ebc" xmlns:ns3="8137e471-5ce8-444d-bed1-7f0ba312c282" targetNamespace="http://schemas.microsoft.com/office/2006/metadata/properties" ma:root="true" ma:fieldsID="202d302f9e603746697ac4058309c7c9" ns2:_="" ns3:_="">
    <xsd:import namespace="d2b583b8-8e9b-4635-adb2-4a15ab2f1ebc"/>
    <xsd:import namespace="8137e471-5ce8-444d-bed1-7f0ba312c282"/>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ServiceGenerationTime" minOccurs="0"/>
                <xsd:element ref="ns3:MediaServiceEventHashCode"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b583b8-8e9b-4635-adb2-4a15ab2f1ebc"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LastSharedByUser" ma:index="10" nillable="true" ma:displayName="Laatst gedeeld, per gebruiker" ma:description="" ma:internalName="LastSharedByUser" ma:readOnly="true">
      <xsd:simpleType>
        <xsd:restriction base="dms:Note">
          <xsd:maxLength value="255"/>
        </xsd:restriction>
      </xsd:simpleType>
    </xsd:element>
    <xsd:element name="LastSharedByTime" ma:index="11" nillable="true" ma:displayName="Laatst gedeeld, per tijdstip" ma:description="" ma:internalName="LastSharedByTime" ma:readOnly="true">
      <xsd:simpleType>
        <xsd:restriction base="dms:DateTime"/>
      </xsd:simpleType>
    </xsd:element>
    <xsd:element name="TaxCatchAll" ma:index="23" nillable="true" ma:displayName="Taxonomy Catch All Column" ma:hidden="true" ma:list="{50ea1466-b944-4cd4-9c90-f8fbe9858638}" ma:internalName="TaxCatchAll" ma:showField="CatchAllData" ma:web="d2b583b8-8e9b-4635-adb2-4a15ab2f1eb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137e471-5ce8-444d-bed1-7f0ba312c282"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cc591582-5716-4c7b-ae58-80bd828370e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137e471-5ce8-444d-bed1-7f0ba312c282">
      <Terms xmlns="http://schemas.microsoft.com/office/infopath/2007/PartnerControls"/>
    </lcf76f155ced4ddcb4097134ff3c332f>
    <TaxCatchAll xmlns="d2b583b8-8e9b-4635-adb2-4a15ab2f1eb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729BB7-C63C-4B6F-8750-D7BCF60815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b583b8-8e9b-4635-adb2-4a15ab2f1ebc"/>
    <ds:schemaRef ds:uri="8137e471-5ce8-444d-bed1-7f0ba312c2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215325-37EA-4BD3-B5D8-6B395519256B}">
  <ds:schemaRefs>
    <ds:schemaRef ds:uri="http://schemas.microsoft.com/office/2006/metadata/properties"/>
    <ds:schemaRef ds:uri="http://schemas.microsoft.com/office/infopath/2007/PartnerControls"/>
    <ds:schemaRef ds:uri="8137e471-5ce8-444d-bed1-7f0ba312c282"/>
    <ds:schemaRef ds:uri="d2b583b8-8e9b-4635-adb2-4a15ab2f1ebc"/>
  </ds:schemaRefs>
</ds:datastoreItem>
</file>

<file path=customXml/itemProps3.xml><?xml version="1.0" encoding="utf-8"?>
<ds:datastoreItem xmlns:ds="http://schemas.openxmlformats.org/officeDocument/2006/customXml" ds:itemID="{7EA9D322-6B4C-4D58-A3A3-341A9505E8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Basis</Template>
  <TotalTime>156</TotalTime>
  <Words>839</Words>
  <Application>Microsoft Office PowerPoint</Application>
  <PresentationFormat>Breedbeeld</PresentationFormat>
  <Paragraphs>90</Paragraphs>
  <Slides>14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Corbel</vt:lpstr>
      <vt:lpstr>Times New Roman</vt:lpstr>
      <vt:lpstr>Basis</vt:lpstr>
      <vt:lpstr>Sociale –en emotionele ontwikkeling </vt:lpstr>
      <vt:lpstr>* Waar denk jij aan bij sociaal emotionele ontwikkeling?  * Wat wil jij hierover leren?</vt:lpstr>
      <vt:lpstr>Wat leer je deze periode  over SE-ontwikkeling?</vt:lpstr>
      <vt:lpstr>PowerPoint-presentatie</vt:lpstr>
      <vt:lpstr>Sociaal-emotionele ontwikkeling </vt:lpstr>
      <vt:lpstr>SE ontwikkeling vindt plaats op 3 gebieden: </vt:lpstr>
      <vt:lpstr>spelvarianten te onderscheiden bij sociaal spel</vt:lpstr>
      <vt:lpstr>PowerPoint-presentatie</vt:lpstr>
      <vt:lpstr>Jouw visie op de sociale en emotionele ontwikkeling</vt:lpstr>
      <vt:lpstr>Omgevingsfactoren </vt:lpstr>
      <vt:lpstr>Hoe krijgt een kind dit? </vt:lpstr>
      <vt:lpstr>Opdracht 3: uitvoeren op je stage</vt:lpstr>
      <vt:lpstr>PowerPoint-presentatie</vt:lpstr>
      <vt:lpstr>PowerPoint-presentatie</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Sociale –en emotionele ontwikkeling</dc:title>
  <dc:creator>Janny Schinkel</dc:creator>
  <cp:lastModifiedBy>Laura Beeftink</cp:lastModifiedBy>
  <cp:revision>16</cp:revision>
  <dcterms:created xsi:type="dcterms:W3CDTF">2018-02-09T10:26:09Z</dcterms:created>
  <dcterms:modified xsi:type="dcterms:W3CDTF">2022-08-10T11:48:49Z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0x010100697BFD3266330D4988E5E0622F2D95C4</vt:lpwstr>
  </property>
</Properties>
</file>